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9"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0" d="100"/>
          <a:sy n="50" d="100"/>
        </p:scale>
        <p:origin x="-3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17F59-4960-0B42-9B78-4191D889CF46}" type="datetimeFigureOut">
              <a:rPr lang="en-US" smtClean="0"/>
              <a:t>11/5/12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430F5-B6B6-C143-B37D-A28A5FBD841E}" type="slidenum">
              <a:rPr lang="en-US" smtClean="0"/>
              <a:t>‹#›</a:t>
            </a:fld>
            <a:endParaRPr lang="en-US"/>
          </a:p>
        </p:txBody>
      </p:sp>
    </p:spTree>
    <p:extLst>
      <p:ext uri="{BB962C8B-B14F-4D97-AF65-F5344CB8AC3E}">
        <p14:creationId xmlns:p14="http://schemas.microsoft.com/office/powerpoint/2010/main" val="411322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17F59-4960-0B42-9B78-4191D889CF46}" type="datetimeFigureOut">
              <a:rPr lang="en-US" smtClean="0"/>
              <a:t>11/5/12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430F5-B6B6-C143-B37D-A28A5FBD841E}" type="slidenum">
              <a:rPr lang="en-US" smtClean="0"/>
              <a:t>‹#›</a:t>
            </a:fld>
            <a:endParaRPr lang="en-US"/>
          </a:p>
        </p:txBody>
      </p:sp>
    </p:spTree>
    <p:extLst>
      <p:ext uri="{BB962C8B-B14F-4D97-AF65-F5344CB8AC3E}">
        <p14:creationId xmlns:p14="http://schemas.microsoft.com/office/powerpoint/2010/main" val="398731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17F59-4960-0B42-9B78-4191D889CF46}" type="datetimeFigureOut">
              <a:rPr lang="en-US" smtClean="0"/>
              <a:t>11/5/12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430F5-B6B6-C143-B37D-A28A5FBD841E}" type="slidenum">
              <a:rPr lang="en-US" smtClean="0"/>
              <a:t>‹#›</a:t>
            </a:fld>
            <a:endParaRPr lang="en-US"/>
          </a:p>
        </p:txBody>
      </p:sp>
    </p:spTree>
    <p:extLst>
      <p:ext uri="{BB962C8B-B14F-4D97-AF65-F5344CB8AC3E}">
        <p14:creationId xmlns:p14="http://schemas.microsoft.com/office/powerpoint/2010/main" val="223267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17F59-4960-0B42-9B78-4191D889CF46}" type="datetimeFigureOut">
              <a:rPr lang="en-US" smtClean="0"/>
              <a:t>11/5/12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430F5-B6B6-C143-B37D-A28A5FBD841E}" type="slidenum">
              <a:rPr lang="en-US" smtClean="0"/>
              <a:t>‹#›</a:t>
            </a:fld>
            <a:endParaRPr lang="en-US"/>
          </a:p>
        </p:txBody>
      </p:sp>
    </p:spTree>
    <p:extLst>
      <p:ext uri="{BB962C8B-B14F-4D97-AF65-F5344CB8AC3E}">
        <p14:creationId xmlns:p14="http://schemas.microsoft.com/office/powerpoint/2010/main" val="296111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17F59-4960-0B42-9B78-4191D889CF46}" type="datetimeFigureOut">
              <a:rPr lang="en-US" smtClean="0"/>
              <a:t>11/5/12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430F5-B6B6-C143-B37D-A28A5FBD841E}" type="slidenum">
              <a:rPr lang="en-US" smtClean="0"/>
              <a:t>‹#›</a:t>
            </a:fld>
            <a:endParaRPr lang="en-US"/>
          </a:p>
        </p:txBody>
      </p:sp>
    </p:spTree>
    <p:extLst>
      <p:ext uri="{BB962C8B-B14F-4D97-AF65-F5344CB8AC3E}">
        <p14:creationId xmlns:p14="http://schemas.microsoft.com/office/powerpoint/2010/main" val="411195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17F59-4960-0B42-9B78-4191D889CF46}" type="datetimeFigureOut">
              <a:rPr lang="en-US" smtClean="0"/>
              <a:t>11/5/12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430F5-B6B6-C143-B37D-A28A5FBD841E}" type="slidenum">
              <a:rPr lang="en-US" smtClean="0"/>
              <a:t>‹#›</a:t>
            </a:fld>
            <a:endParaRPr lang="en-US"/>
          </a:p>
        </p:txBody>
      </p:sp>
    </p:spTree>
    <p:extLst>
      <p:ext uri="{BB962C8B-B14F-4D97-AF65-F5344CB8AC3E}">
        <p14:creationId xmlns:p14="http://schemas.microsoft.com/office/powerpoint/2010/main" val="392133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17F59-4960-0B42-9B78-4191D889CF46}" type="datetimeFigureOut">
              <a:rPr lang="en-US" smtClean="0"/>
              <a:t>11/5/12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3430F5-B6B6-C143-B37D-A28A5FBD841E}" type="slidenum">
              <a:rPr lang="en-US" smtClean="0"/>
              <a:t>‹#›</a:t>
            </a:fld>
            <a:endParaRPr lang="en-US"/>
          </a:p>
        </p:txBody>
      </p:sp>
    </p:spTree>
    <p:extLst>
      <p:ext uri="{BB962C8B-B14F-4D97-AF65-F5344CB8AC3E}">
        <p14:creationId xmlns:p14="http://schemas.microsoft.com/office/powerpoint/2010/main" val="265000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17F59-4960-0B42-9B78-4191D889CF46}" type="datetimeFigureOut">
              <a:rPr lang="en-US" smtClean="0"/>
              <a:t>11/5/12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3430F5-B6B6-C143-B37D-A28A5FBD841E}" type="slidenum">
              <a:rPr lang="en-US" smtClean="0"/>
              <a:t>‹#›</a:t>
            </a:fld>
            <a:endParaRPr lang="en-US"/>
          </a:p>
        </p:txBody>
      </p:sp>
    </p:spTree>
    <p:extLst>
      <p:ext uri="{BB962C8B-B14F-4D97-AF65-F5344CB8AC3E}">
        <p14:creationId xmlns:p14="http://schemas.microsoft.com/office/powerpoint/2010/main" val="202729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17F59-4960-0B42-9B78-4191D889CF46}" type="datetimeFigureOut">
              <a:rPr lang="en-US" smtClean="0"/>
              <a:t>11/5/12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3430F5-B6B6-C143-B37D-A28A5FBD841E}" type="slidenum">
              <a:rPr lang="en-US" smtClean="0"/>
              <a:t>‹#›</a:t>
            </a:fld>
            <a:endParaRPr lang="en-US"/>
          </a:p>
        </p:txBody>
      </p:sp>
    </p:spTree>
    <p:extLst>
      <p:ext uri="{BB962C8B-B14F-4D97-AF65-F5344CB8AC3E}">
        <p14:creationId xmlns:p14="http://schemas.microsoft.com/office/powerpoint/2010/main" val="257826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17F59-4960-0B42-9B78-4191D889CF46}" type="datetimeFigureOut">
              <a:rPr lang="en-US" smtClean="0"/>
              <a:t>11/5/12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430F5-B6B6-C143-B37D-A28A5FBD841E}" type="slidenum">
              <a:rPr lang="en-US" smtClean="0"/>
              <a:t>‹#›</a:t>
            </a:fld>
            <a:endParaRPr lang="en-US"/>
          </a:p>
        </p:txBody>
      </p:sp>
    </p:spTree>
    <p:extLst>
      <p:ext uri="{BB962C8B-B14F-4D97-AF65-F5344CB8AC3E}">
        <p14:creationId xmlns:p14="http://schemas.microsoft.com/office/powerpoint/2010/main" val="360950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17F59-4960-0B42-9B78-4191D889CF46}" type="datetimeFigureOut">
              <a:rPr lang="en-US" smtClean="0"/>
              <a:t>11/5/12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430F5-B6B6-C143-B37D-A28A5FBD841E}" type="slidenum">
              <a:rPr lang="en-US" smtClean="0"/>
              <a:t>‹#›</a:t>
            </a:fld>
            <a:endParaRPr lang="en-US"/>
          </a:p>
        </p:txBody>
      </p:sp>
    </p:spTree>
    <p:extLst>
      <p:ext uri="{BB962C8B-B14F-4D97-AF65-F5344CB8AC3E}">
        <p14:creationId xmlns:p14="http://schemas.microsoft.com/office/powerpoint/2010/main" val="25363868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17F59-4960-0B42-9B78-4191D889CF46}" type="datetimeFigureOut">
              <a:rPr lang="en-US" smtClean="0"/>
              <a:t>11/5/12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430F5-B6B6-C143-B37D-A28A5FBD841E}" type="slidenum">
              <a:rPr lang="en-US" smtClean="0"/>
              <a:t>‹#›</a:t>
            </a:fld>
            <a:endParaRPr lang="en-US"/>
          </a:p>
        </p:txBody>
      </p:sp>
    </p:spTree>
    <p:extLst>
      <p:ext uri="{BB962C8B-B14F-4D97-AF65-F5344CB8AC3E}">
        <p14:creationId xmlns:p14="http://schemas.microsoft.com/office/powerpoint/2010/main" val="1271201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rizon 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1" y="0"/>
            <a:ext cx="9159131" cy="6857999"/>
          </a:xfrm>
          <a:prstGeom prst="rect">
            <a:avLst/>
          </a:prstGeom>
        </p:spPr>
      </p:pic>
      <p:sp>
        <p:nvSpPr>
          <p:cNvPr id="2" name="Title 1"/>
          <p:cNvSpPr>
            <a:spLocks noGrp="1"/>
          </p:cNvSpPr>
          <p:nvPr>
            <p:ph type="ctrTitle"/>
          </p:nvPr>
        </p:nvSpPr>
        <p:spPr>
          <a:xfrm>
            <a:off x="3149600" y="3095625"/>
            <a:ext cx="6273800" cy="1470025"/>
          </a:xfrm>
        </p:spPr>
        <p:txBody>
          <a:bodyPr>
            <a:normAutofit fontScale="90000"/>
          </a:bodyPr>
          <a:lstStyle/>
          <a:p>
            <a:r>
              <a:rPr lang="en-US" sz="5300" b="1" dirty="0" smtClean="0">
                <a:solidFill>
                  <a:schemeClr val="bg1"/>
                </a:solidFill>
                <a:latin typeface="Trajan Pro"/>
                <a:cs typeface="Trajan Pro"/>
              </a:rPr>
              <a:t>BUILDING</a:t>
            </a:r>
            <a:br>
              <a:rPr lang="en-US" sz="5300" b="1" dirty="0" smtClean="0">
                <a:solidFill>
                  <a:schemeClr val="bg1"/>
                </a:solidFill>
                <a:latin typeface="Trajan Pro"/>
                <a:cs typeface="Trajan Pro"/>
              </a:rPr>
            </a:br>
            <a:r>
              <a:rPr lang="en-US" sz="5300" b="1" dirty="0" smtClean="0">
                <a:solidFill>
                  <a:schemeClr val="bg1"/>
                </a:solidFill>
                <a:latin typeface="Trajan Pro"/>
                <a:cs typeface="Trajan Pro"/>
              </a:rPr>
              <a:t> </a:t>
            </a:r>
            <a:r>
              <a:rPr lang="en-US" sz="5300" b="1" dirty="0" smtClean="0">
                <a:solidFill>
                  <a:srgbClr val="FFFF00"/>
                </a:solidFill>
                <a:latin typeface="Trajan Pro"/>
                <a:cs typeface="Trajan Pro"/>
              </a:rPr>
              <a:t>FAITH </a:t>
            </a:r>
            <a:br>
              <a:rPr lang="en-US" sz="5300" b="1" dirty="0" smtClean="0">
                <a:solidFill>
                  <a:srgbClr val="FFFF00"/>
                </a:solidFill>
                <a:latin typeface="Trajan Pro"/>
                <a:cs typeface="Trajan Pro"/>
              </a:rPr>
            </a:br>
            <a:r>
              <a:rPr lang="en-US" sz="4000" i="1" dirty="0" smtClean="0">
                <a:solidFill>
                  <a:schemeClr val="bg1"/>
                </a:solidFill>
                <a:latin typeface="Times New Roman"/>
                <a:cs typeface="Times New Roman"/>
              </a:rPr>
              <a:t>through</a:t>
            </a:r>
            <a:r>
              <a:rPr lang="en-US" sz="4000" b="1" i="1" dirty="0" smtClean="0">
                <a:solidFill>
                  <a:schemeClr val="bg1"/>
                </a:solidFill>
                <a:latin typeface="Times New Roman"/>
                <a:cs typeface="Times New Roman"/>
              </a:rPr>
              <a:t> </a:t>
            </a:r>
            <a:r>
              <a:rPr lang="en-US" sz="5300" b="1" dirty="0" smtClean="0">
                <a:solidFill>
                  <a:schemeClr val="bg1"/>
                </a:solidFill>
                <a:latin typeface="Trajan Pro"/>
                <a:cs typeface="Trajan Pro"/>
              </a:rPr>
              <a:t>PRAYER</a:t>
            </a:r>
            <a:endParaRPr lang="en-US" sz="9600" b="1" dirty="0">
              <a:solidFill>
                <a:schemeClr val="bg1"/>
              </a:solidFill>
              <a:latin typeface="Edwardian Script ITC"/>
              <a:cs typeface="Edwardian Script ITC"/>
            </a:endParaRPr>
          </a:p>
        </p:txBody>
      </p:sp>
      <p:sp>
        <p:nvSpPr>
          <p:cNvPr id="7" name="Rectangle 3"/>
          <p:cNvSpPr>
            <a:spLocks noGrp="1" noChangeArrowheads="1"/>
          </p:cNvSpPr>
          <p:nvPr>
            <p:ph type="subTitle" idx="1"/>
          </p:nvPr>
        </p:nvSpPr>
        <p:spPr bwMode="auto">
          <a:xfrm>
            <a:off x="5605659" y="5572424"/>
            <a:ext cx="2707880" cy="122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i="1" dirty="0">
                <a:solidFill>
                  <a:schemeClr val="bg1"/>
                </a:solidFill>
              </a:rPr>
              <a:t>Written by</a:t>
            </a:r>
            <a:endParaRPr lang="en-US" sz="1600" dirty="0">
              <a:solidFill>
                <a:schemeClr val="bg1"/>
              </a:solidFill>
            </a:endParaRPr>
          </a:p>
          <a:p>
            <a:pPr algn="ctr"/>
            <a:r>
              <a:rPr lang="en-US" sz="1600" b="1" i="1" dirty="0" err="1" smtClean="0">
                <a:solidFill>
                  <a:schemeClr val="bg1"/>
                </a:solidFill>
              </a:rPr>
              <a:t>Premila</a:t>
            </a:r>
            <a:r>
              <a:rPr lang="en-US" sz="1600" b="1" i="1" dirty="0" smtClean="0">
                <a:solidFill>
                  <a:schemeClr val="bg1"/>
                </a:solidFill>
              </a:rPr>
              <a:t> </a:t>
            </a:r>
            <a:r>
              <a:rPr lang="en-US" sz="1600" b="1" i="1" dirty="0" err="1" smtClean="0">
                <a:solidFill>
                  <a:schemeClr val="bg1"/>
                </a:solidFill>
              </a:rPr>
              <a:t>Masih</a:t>
            </a:r>
            <a:endParaRPr lang="en-US" sz="1600" b="1" dirty="0">
              <a:solidFill>
                <a:schemeClr val="bg1"/>
              </a:solidFill>
            </a:endParaRPr>
          </a:p>
          <a:p>
            <a:pPr algn="ctr"/>
            <a:r>
              <a:rPr lang="en-US" sz="1600" b="1" i="1" dirty="0" smtClean="0">
                <a:solidFill>
                  <a:schemeClr val="bg1"/>
                </a:solidFill>
              </a:rPr>
              <a:t>Southern Asia Division</a:t>
            </a:r>
            <a:endParaRPr lang="en-US" sz="1600" b="1" dirty="0">
              <a:solidFill>
                <a:schemeClr val="bg1"/>
              </a:solidFill>
            </a:endParaRPr>
          </a:p>
          <a:p>
            <a:pPr algn="ctr"/>
            <a:r>
              <a:rPr lang="en-US" sz="1600" b="1" i="1" dirty="0">
                <a:solidFill>
                  <a:schemeClr val="bg1"/>
                </a:solidFill>
              </a:rPr>
              <a:t>Women’s </a:t>
            </a:r>
            <a:r>
              <a:rPr lang="en-US" sz="1600" b="1" i="1" dirty="0" smtClean="0">
                <a:solidFill>
                  <a:schemeClr val="bg1"/>
                </a:solidFill>
              </a:rPr>
              <a:t>Ministries  </a:t>
            </a:r>
            <a:r>
              <a:rPr lang="en-US" sz="1600" b="1" i="1" dirty="0">
                <a:solidFill>
                  <a:schemeClr val="bg1"/>
                </a:solidFill>
              </a:rPr>
              <a:t>Director</a:t>
            </a:r>
          </a:p>
        </p:txBody>
      </p:sp>
      <p:sp>
        <p:nvSpPr>
          <p:cNvPr id="8" name="TextBox 7"/>
          <p:cNvSpPr txBox="1"/>
          <p:nvPr/>
        </p:nvSpPr>
        <p:spPr>
          <a:xfrm>
            <a:off x="3701704" y="1136134"/>
            <a:ext cx="5327099" cy="369332"/>
          </a:xfrm>
          <a:prstGeom prst="rect">
            <a:avLst/>
          </a:prstGeom>
          <a:noFill/>
        </p:spPr>
        <p:txBody>
          <a:bodyPr wrap="none" rtlCol="0">
            <a:spAutoFit/>
          </a:bodyPr>
          <a:lstStyle/>
          <a:p>
            <a:r>
              <a:rPr lang="en-US" b="1" dirty="0" smtClean="0">
                <a:solidFill>
                  <a:srgbClr val="FFFFFF"/>
                </a:solidFill>
                <a:latin typeface="Trajan Pro"/>
                <a:cs typeface="Trajan Pro"/>
              </a:rPr>
              <a:t>International Women’s Day of Prayer</a:t>
            </a:r>
            <a:endParaRPr lang="en-US" b="1" dirty="0">
              <a:solidFill>
                <a:srgbClr val="FFFFFF"/>
              </a:solidFill>
              <a:latin typeface="Trajan Pro"/>
              <a:cs typeface="Trajan Pro"/>
            </a:endParaRPr>
          </a:p>
        </p:txBody>
      </p:sp>
      <p:pic>
        <p:nvPicPr>
          <p:cNvPr id="10" name="Picture 6" descr="WMLOGO-smal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6172200"/>
            <a:ext cx="7620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371600" y="5572424"/>
            <a:ext cx="1646605" cy="523220"/>
          </a:xfrm>
          <a:prstGeom prst="rect">
            <a:avLst/>
          </a:prstGeom>
          <a:noFill/>
        </p:spPr>
        <p:txBody>
          <a:bodyPr wrap="none" rtlCol="0">
            <a:spAutoFit/>
          </a:bodyPr>
          <a:lstStyle/>
          <a:p>
            <a:r>
              <a:rPr lang="en-US" sz="1400" dirty="0" smtClean="0"/>
              <a:t>General Conference</a:t>
            </a:r>
          </a:p>
          <a:p>
            <a:r>
              <a:rPr lang="en-US" sz="1400" dirty="0" smtClean="0"/>
              <a:t>Women’s Ministries</a:t>
            </a:r>
            <a:endParaRPr lang="en-US" sz="1400" dirty="0"/>
          </a:p>
        </p:txBody>
      </p:sp>
    </p:spTree>
    <p:extLst>
      <p:ext uri="{BB962C8B-B14F-4D97-AF65-F5344CB8AC3E}">
        <p14:creationId xmlns:p14="http://schemas.microsoft.com/office/powerpoint/2010/main" val="8760937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rizon 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57200" y="2565401"/>
            <a:ext cx="8229600" cy="2768600"/>
          </a:xfrm>
        </p:spPr>
        <p:txBody>
          <a:bodyPr>
            <a:normAutofit/>
          </a:bodyPr>
          <a:lstStyle/>
          <a:p>
            <a:pPr marL="0" indent="0" algn="ctr">
              <a:buNone/>
            </a:pPr>
            <a:r>
              <a:rPr lang="en-US" sz="4000" dirty="0"/>
              <a:t>“’Shall we accept good from God, and not trouble?’ </a:t>
            </a:r>
            <a:endParaRPr lang="en-US" sz="4000" dirty="0" smtClean="0"/>
          </a:p>
          <a:p>
            <a:pPr marL="0" indent="0" algn="ctr">
              <a:buNone/>
            </a:pPr>
            <a:r>
              <a:rPr lang="en-US" dirty="0" smtClean="0"/>
              <a:t>Job </a:t>
            </a:r>
            <a:r>
              <a:rPr lang="en-US" dirty="0"/>
              <a:t>2:</a:t>
            </a:r>
            <a:r>
              <a:rPr lang="en-US" dirty="0" smtClean="0"/>
              <a:t>10(NIV)</a:t>
            </a:r>
            <a:endParaRPr lang="en-US" dirty="0"/>
          </a:p>
          <a:p>
            <a:pPr algn="ctr"/>
            <a:endParaRPr lang="en-US" sz="4000" dirty="0"/>
          </a:p>
        </p:txBody>
      </p:sp>
    </p:spTree>
    <p:extLst>
      <p:ext uri="{BB962C8B-B14F-4D97-AF65-F5344CB8AC3E}">
        <p14:creationId xmlns:p14="http://schemas.microsoft.com/office/powerpoint/2010/main" val="27597008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rizon 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25" y="0"/>
            <a:ext cx="9507121" cy="6858000"/>
          </a:xfrm>
          <a:prstGeom prst="rect">
            <a:avLst/>
          </a:prstGeom>
        </p:spPr>
      </p:pic>
      <p:sp>
        <p:nvSpPr>
          <p:cNvPr id="3" name="Content Placeholder 2"/>
          <p:cNvSpPr>
            <a:spLocks noGrp="1"/>
          </p:cNvSpPr>
          <p:nvPr>
            <p:ph idx="1"/>
          </p:nvPr>
        </p:nvSpPr>
        <p:spPr>
          <a:xfrm>
            <a:off x="406400" y="2082801"/>
            <a:ext cx="8229600" cy="3784600"/>
          </a:xfrm>
        </p:spPr>
        <p:txBody>
          <a:bodyPr>
            <a:noAutofit/>
          </a:bodyPr>
          <a:lstStyle/>
          <a:p>
            <a:pPr marL="0" indent="0" algn="ctr">
              <a:buNone/>
            </a:pPr>
            <a:r>
              <a:rPr lang="en-US" sz="3600" dirty="0" smtClean="0"/>
              <a:t>“</a:t>
            </a:r>
            <a:r>
              <a:rPr lang="en-US" sz="3600" dirty="0"/>
              <a:t>The very trials that task our faith most severely and make it seem that God has forsaken us, are to lead us closer to Christ, that we may lay all our burdens at His feet and experience the peace, which He will give us in exchange.” </a:t>
            </a:r>
            <a:endParaRPr lang="en-US" sz="3600" dirty="0" smtClean="0"/>
          </a:p>
          <a:p>
            <a:pPr marL="0" indent="0" algn="ctr">
              <a:buNone/>
            </a:pPr>
            <a:r>
              <a:rPr lang="en-US" i="1" dirty="0" smtClean="0"/>
              <a:t>Patriarchs </a:t>
            </a:r>
            <a:r>
              <a:rPr lang="en-US" i="1" dirty="0"/>
              <a:t>and Prophets,</a:t>
            </a:r>
            <a:r>
              <a:rPr lang="en-US" dirty="0"/>
              <a:t> </a:t>
            </a:r>
            <a:r>
              <a:rPr lang="en-US" dirty="0" smtClean="0"/>
              <a:t>p</a:t>
            </a:r>
            <a:r>
              <a:rPr lang="en-US" dirty="0"/>
              <a:t>. </a:t>
            </a:r>
            <a:r>
              <a:rPr lang="en-US" dirty="0" smtClean="0"/>
              <a:t>129</a:t>
            </a:r>
            <a:endParaRPr lang="en-US" dirty="0"/>
          </a:p>
          <a:p>
            <a:pPr marL="0" indent="0" algn="ctr">
              <a:buNone/>
            </a:pPr>
            <a:r>
              <a:rPr lang="en-US" sz="3600" dirty="0"/>
              <a:t> </a:t>
            </a:r>
          </a:p>
          <a:p>
            <a:pPr algn="ctr"/>
            <a:endParaRPr lang="en-US" sz="3600" dirty="0"/>
          </a:p>
        </p:txBody>
      </p:sp>
    </p:spTree>
    <p:extLst>
      <p:ext uri="{BB962C8B-B14F-4D97-AF65-F5344CB8AC3E}">
        <p14:creationId xmlns:p14="http://schemas.microsoft.com/office/powerpoint/2010/main" val="27127740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rizon 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57200" y="2108200"/>
            <a:ext cx="8229600" cy="4525963"/>
          </a:xfrm>
        </p:spPr>
        <p:txBody>
          <a:bodyPr>
            <a:normAutofit/>
          </a:bodyPr>
          <a:lstStyle/>
          <a:p>
            <a:pPr marL="0" indent="0" algn="ctr">
              <a:buNone/>
            </a:pPr>
            <a:r>
              <a:rPr lang="en-US" dirty="0" smtClean="0"/>
              <a:t> </a:t>
            </a:r>
            <a:r>
              <a:rPr lang="en-US" dirty="0"/>
              <a:t>“We must be partakers with Christ of His sufferings, if we would sit down in triumph with Him on His throne. So long as we choose the easy path of self-indulgence, and are frightened at self-denial, our faith will never become firm, and we cannot know the peace of Jesus, nor the joy that comes through conscious victory.” </a:t>
            </a:r>
            <a:endParaRPr lang="en-US" dirty="0" smtClean="0"/>
          </a:p>
          <a:p>
            <a:pPr marL="0" indent="0" algn="ctr">
              <a:buNone/>
            </a:pPr>
            <a:r>
              <a:rPr lang="en-US" sz="2400" i="1" dirty="0" smtClean="0"/>
              <a:t>Christian </a:t>
            </a:r>
            <a:r>
              <a:rPr lang="en-US" sz="2400" i="1" dirty="0"/>
              <a:t>Experience and Teachings of Ellen G. White</a:t>
            </a:r>
            <a:r>
              <a:rPr lang="en-US" sz="2400" dirty="0"/>
              <a:t>, 184.</a:t>
            </a:r>
          </a:p>
          <a:p>
            <a:pPr algn="ctr"/>
            <a:endParaRPr lang="en-US" dirty="0"/>
          </a:p>
        </p:txBody>
      </p:sp>
    </p:spTree>
    <p:extLst>
      <p:ext uri="{BB962C8B-B14F-4D97-AF65-F5344CB8AC3E}">
        <p14:creationId xmlns:p14="http://schemas.microsoft.com/office/powerpoint/2010/main" val="24005704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rizon 02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309096" cy="6858001"/>
          </a:xfrm>
          <a:prstGeom prst="rect">
            <a:avLst/>
          </a:prstGeom>
        </p:spPr>
      </p:pic>
      <p:sp>
        <p:nvSpPr>
          <p:cNvPr id="3" name="Content Placeholder 2"/>
          <p:cNvSpPr>
            <a:spLocks noGrp="1"/>
          </p:cNvSpPr>
          <p:nvPr>
            <p:ph idx="1"/>
          </p:nvPr>
        </p:nvSpPr>
        <p:spPr>
          <a:xfrm>
            <a:off x="228600" y="1600201"/>
            <a:ext cx="7188200" cy="3225800"/>
          </a:xfrm>
        </p:spPr>
        <p:txBody>
          <a:bodyPr>
            <a:noAutofit/>
          </a:bodyPr>
          <a:lstStyle/>
          <a:p>
            <a:pPr marL="0" indent="0" algn="ctr">
              <a:buNone/>
            </a:pPr>
            <a:r>
              <a:rPr lang="en-US" sz="3600" dirty="0"/>
              <a:t>F</a:t>
            </a:r>
            <a:r>
              <a:rPr lang="en-US" sz="3600" dirty="0" smtClean="0"/>
              <a:t>aith </a:t>
            </a:r>
            <a:r>
              <a:rPr lang="en-US" sz="3600" dirty="0"/>
              <a:t>in Jesus, such submission at the feet of Jesus, brings nothing but healing; it brings life; it brings joy; its bring light; it brings wholeness because Jesus is the living Word of God. </a:t>
            </a:r>
            <a:r>
              <a:rPr lang="en-US" sz="3600" i="1" dirty="0"/>
              <a:t>We can trust in His love.</a:t>
            </a:r>
          </a:p>
          <a:p>
            <a:pPr algn="ctr"/>
            <a:endParaRPr lang="en-US" sz="3600" dirty="0"/>
          </a:p>
        </p:txBody>
      </p:sp>
    </p:spTree>
    <p:extLst>
      <p:ext uri="{BB962C8B-B14F-4D97-AF65-F5344CB8AC3E}">
        <p14:creationId xmlns:p14="http://schemas.microsoft.com/office/powerpoint/2010/main" val="27386832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rizon 02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309096" cy="6858001"/>
          </a:xfrm>
          <a:prstGeom prst="rect">
            <a:avLst/>
          </a:prstGeom>
        </p:spPr>
      </p:pic>
      <p:sp>
        <p:nvSpPr>
          <p:cNvPr id="3" name="Content Placeholder 2"/>
          <p:cNvSpPr>
            <a:spLocks noGrp="1"/>
          </p:cNvSpPr>
          <p:nvPr>
            <p:ph idx="1"/>
          </p:nvPr>
        </p:nvSpPr>
        <p:spPr>
          <a:xfrm>
            <a:off x="76200" y="1397000"/>
            <a:ext cx="7340600" cy="4525963"/>
          </a:xfrm>
        </p:spPr>
        <p:txBody>
          <a:bodyPr>
            <a:normAutofit/>
          </a:bodyPr>
          <a:lstStyle/>
          <a:p>
            <a:pPr marL="0" indent="0" algn="ctr">
              <a:buNone/>
            </a:pPr>
            <a:r>
              <a:rPr lang="en-US" sz="4400" dirty="0" smtClean="0">
                <a:solidFill>
                  <a:schemeClr val="accent6">
                    <a:lumMod val="50000"/>
                  </a:schemeClr>
                </a:solidFill>
              </a:rPr>
              <a:t>“</a:t>
            </a:r>
            <a:r>
              <a:rPr lang="en-US" sz="4400" dirty="0">
                <a:solidFill>
                  <a:schemeClr val="accent6">
                    <a:lumMod val="50000"/>
                  </a:schemeClr>
                </a:solidFill>
              </a:rPr>
              <a:t>Consequently, faith comes from hearing the message, and the message is heard through the word about </a:t>
            </a:r>
            <a:r>
              <a:rPr lang="en-US" sz="4400" dirty="0" smtClean="0">
                <a:solidFill>
                  <a:schemeClr val="accent6">
                    <a:lumMod val="50000"/>
                  </a:schemeClr>
                </a:solidFill>
              </a:rPr>
              <a:t>Christ.</a:t>
            </a:r>
            <a:r>
              <a:rPr lang="en-US" sz="4400" dirty="0">
                <a:solidFill>
                  <a:schemeClr val="accent6">
                    <a:lumMod val="50000"/>
                  </a:schemeClr>
                </a:solidFill>
              </a:rPr>
              <a:t>” </a:t>
            </a:r>
            <a:endParaRPr lang="en-US" sz="4400" dirty="0" smtClean="0">
              <a:solidFill>
                <a:schemeClr val="accent6">
                  <a:lumMod val="50000"/>
                </a:schemeClr>
              </a:solidFill>
            </a:endParaRPr>
          </a:p>
          <a:p>
            <a:pPr marL="0" indent="0" algn="ctr">
              <a:buNone/>
            </a:pPr>
            <a:r>
              <a:rPr lang="en-US" sz="2800" dirty="0" smtClean="0">
                <a:solidFill>
                  <a:schemeClr val="accent6">
                    <a:lumMod val="50000"/>
                  </a:schemeClr>
                </a:solidFill>
              </a:rPr>
              <a:t>Romans </a:t>
            </a:r>
            <a:r>
              <a:rPr lang="en-US" sz="2800" dirty="0">
                <a:solidFill>
                  <a:schemeClr val="accent6">
                    <a:lumMod val="50000"/>
                  </a:schemeClr>
                </a:solidFill>
              </a:rPr>
              <a:t>10:17 </a:t>
            </a:r>
            <a:r>
              <a:rPr lang="en-US" sz="2800" dirty="0" smtClean="0">
                <a:solidFill>
                  <a:schemeClr val="accent6">
                    <a:lumMod val="50000"/>
                  </a:schemeClr>
                </a:solidFill>
              </a:rPr>
              <a:t>(NIV)</a:t>
            </a:r>
            <a:endParaRPr lang="en-US" sz="4400" dirty="0">
              <a:solidFill>
                <a:schemeClr val="accent6">
                  <a:lumMod val="50000"/>
                </a:schemeClr>
              </a:solidFill>
            </a:endParaRPr>
          </a:p>
        </p:txBody>
      </p:sp>
    </p:spTree>
    <p:extLst>
      <p:ext uri="{BB962C8B-B14F-4D97-AF65-F5344CB8AC3E}">
        <p14:creationId xmlns:p14="http://schemas.microsoft.com/office/powerpoint/2010/main" val="7310487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rizon 03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23" y="0"/>
            <a:ext cx="9342023" cy="6858000"/>
          </a:xfrm>
          <a:prstGeom prst="rect">
            <a:avLst/>
          </a:prstGeom>
        </p:spPr>
      </p:pic>
      <p:sp>
        <p:nvSpPr>
          <p:cNvPr id="3" name="Content Placeholder 2"/>
          <p:cNvSpPr>
            <a:spLocks noGrp="1"/>
          </p:cNvSpPr>
          <p:nvPr>
            <p:ph idx="1"/>
          </p:nvPr>
        </p:nvSpPr>
        <p:spPr>
          <a:xfrm>
            <a:off x="203200" y="1371600"/>
            <a:ext cx="6781800" cy="4525963"/>
          </a:xfrm>
        </p:spPr>
        <p:txBody>
          <a:bodyPr>
            <a:normAutofit/>
          </a:bodyPr>
          <a:lstStyle/>
          <a:p>
            <a:pPr marL="0" indent="0" algn="ctr">
              <a:buNone/>
            </a:pPr>
            <a:r>
              <a:rPr lang="en-US" sz="4000" dirty="0">
                <a:solidFill>
                  <a:srgbClr val="000090"/>
                </a:solidFill>
              </a:rPr>
              <a:t>In Matthews </a:t>
            </a:r>
            <a:r>
              <a:rPr lang="en-US" sz="4000" dirty="0" smtClean="0">
                <a:solidFill>
                  <a:srgbClr val="000090"/>
                </a:solidFill>
              </a:rPr>
              <a:t>15:21-28, </a:t>
            </a:r>
            <a:r>
              <a:rPr lang="en-US" sz="4000" dirty="0">
                <a:solidFill>
                  <a:srgbClr val="000090"/>
                </a:solidFill>
              </a:rPr>
              <a:t>the story is told of a Canaanite woman who crept up to Jesus, certain He could help with a problem that weighed heavily on her heart.</a:t>
            </a:r>
          </a:p>
          <a:p>
            <a:pPr algn="ctr"/>
            <a:endParaRPr lang="en-US" sz="4000" dirty="0">
              <a:solidFill>
                <a:srgbClr val="000090"/>
              </a:solidFill>
            </a:endParaRPr>
          </a:p>
        </p:txBody>
      </p:sp>
    </p:spTree>
    <p:extLst>
      <p:ext uri="{BB962C8B-B14F-4D97-AF65-F5344CB8AC3E}">
        <p14:creationId xmlns:p14="http://schemas.microsoft.com/office/powerpoint/2010/main" val="42186865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rizon 04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203200" y="1066800"/>
            <a:ext cx="6908800" cy="4953000"/>
          </a:xfrm>
        </p:spPr>
        <p:txBody>
          <a:bodyPr/>
          <a:lstStyle/>
          <a:p>
            <a:pPr marL="0" indent="0" algn="ctr">
              <a:buNone/>
            </a:pPr>
            <a:r>
              <a:rPr lang="en-US" dirty="0" smtClean="0">
                <a:solidFill>
                  <a:schemeClr val="bg2">
                    <a:lumMod val="25000"/>
                  </a:schemeClr>
                </a:solidFill>
              </a:rPr>
              <a:t> </a:t>
            </a:r>
            <a:r>
              <a:rPr lang="en-US" dirty="0">
                <a:solidFill>
                  <a:schemeClr val="bg2">
                    <a:lumMod val="25000"/>
                  </a:schemeClr>
                </a:solidFill>
              </a:rPr>
              <a:t>“In faith the woman of Phoenicia flung herself against the barriers that had been piled up between Jew and Gentile. Against discouragement, regardless of appearances that might have led her to doubt, she trusted the Savior's love. It is thus that Christ desires us to trust in Him.”  </a:t>
            </a:r>
            <a:r>
              <a:rPr lang="en-US" dirty="0" smtClean="0">
                <a:solidFill>
                  <a:schemeClr val="bg2">
                    <a:lumMod val="25000"/>
                  </a:schemeClr>
                </a:solidFill>
              </a:rPr>
              <a:t> </a:t>
            </a:r>
            <a:r>
              <a:rPr lang="en-US" sz="2800" i="1" dirty="0">
                <a:solidFill>
                  <a:schemeClr val="bg2">
                    <a:lumMod val="25000"/>
                  </a:schemeClr>
                </a:solidFill>
              </a:rPr>
              <a:t>Conflict and Courage</a:t>
            </a:r>
            <a:r>
              <a:rPr lang="en-US" sz="2800" dirty="0">
                <a:solidFill>
                  <a:schemeClr val="bg2">
                    <a:lumMod val="25000"/>
                  </a:schemeClr>
                </a:solidFill>
              </a:rPr>
              <a:t>, 297</a:t>
            </a:r>
          </a:p>
          <a:p>
            <a:endParaRPr lang="en-US" dirty="0">
              <a:solidFill>
                <a:schemeClr val="bg2">
                  <a:lumMod val="25000"/>
                </a:schemeClr>
              </a:solidFill>
            </a:endParaRPr>
          </a:p>
        </p:txBody>
      </p:sp>
    </p:spTree>
    <p:extLst>
      <p:ext uri="{BB962C8B-B14F-4D97-AF65-F5344CB8AC3E}">
        <p14:creationId xmlns:p14="http://schemas.microsoft.com/office/powerpoint/2010/main" val="40591182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rizon 05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8" y="0"/>
            <a:ext cx="9260638" cy="6858000"/>
          </a:xfrm>
          <a:prstGeom prst="rect">
            <a:avLst/>
          </a:prstGeom>
        </p:spPr>
      </p:pic>
      <p:sp>
        <p:nvSpPr>
          <p:cNvPr id="3" name="Content Placeholder 2"/>
          <p:cNvSpPr>
            <a:spLocks noGrp="1"/>
          </p:cNvSpPr>
          <p:nvPr>
            <p:ph idx="1"/>
          </p:nvPr>
        </p:nvSpPr>
        <p:spPr>
          <a:xfrm>
            <a:off x="330200" y="1193800"/>
            <a:ext cx="6959600" cy="4525963"/>
          </a:xfrm>
        </p:spPr>
        <p:txBody>
          <a:bodyPr>
            <a:normAutofit/>
          </a:bodyPr>
          <a:lstStyle/>
          <a:p>
            <a:pPr marL="0" indent="0" algn="ctr">
              <a:buNone/>
            </a:pPr>
            <a:r>
              <a:rPr lang="en-US" sz="3600" dirty="0" smtClean="0">
                <a:solidFill>
                  <a:srgbClr val="000090"/>
                </a:solidFill>
              </a:rPr>
              <a:t>B</a:t>
            </a:r>
            <a:r>
              <a:rPr lang="en-US" sz="3600" i="1" dirty="0" smtClean="0">
                <a:solidFill>
                  <a:srgbClr val="000090"/>
                </a:solidFill>
              </a:rPr>
              <a:t>ut </a:t>
            </a:r>
            <a:r>
              <a:rPr lang="en-US" sz="3600" i="1" dirty="0">
                <a:solidFill>
                  <a:srgbClr val="000090"/>
                </a:solidFill>
              </a:rPr>
              <a:t>Joshua spared </a:t>
            </a:r>
            <a:r>
              <a:rPr lang="en-US" sz="3600" i="1" dirty="0" err="1">
                <a:solidFill>
                  <a:srgbClr val="000090"/>
                </a:solidFill>
              </a:rPr>
              <a:t>Rahab</a:t>
            </a:r>
            <a:r>
              <a:rPr lang="en-US" sz="3600" i="1" dirty="0">
                <a:solidFill>
                  <a:srgbClr val="000090"/>
                </a:solidFill>
              </a:rPr>
              <a:t> the prostitute, with her family and all who belonged to her, because she hid the men Joshua had sent as spies to Jericho--and she lives among the Israelites to this day</a:t>
            </a:r>
            <a:r>
              <a:rPr lang="en-US" sz="3600" i="1" dirty="0" smtClean="0">
                <a:solidFill>
                  <a:srgbClr val="000090"/>
                </a:solidFill>
              </a:rPr>
              <a:t>.</a:t>
            </a:r>
            <a:r>
              <a:rPr lang="en-US" sz="3600" dirty="0">
                <a:solidFill>
                  <a:srgbClr val="000090"/>
                </a:solidFill>
              </a:rPr>
              <a:t> </a:t>
            </a:r>
            <a:endParaRPr lang="en-US" sz="3600" dirty="0" smtClean="0">
              <a:solidFill>
                <a:srgbClr val="000090"/>
              </a:solidFill>
            </a:endParaRPr>
          </a:p>
          <a:p>
            <a:pPr marL="0" indent="0" algn="ctr">
              <a:buNone/>
            </a:pPr>
            <a:r>
              <a:rPr lang="en-US" sz="2800" dirty="0" smtClean="0">
                <a:solidFill>
                  <a:srgbClr val="000090"/>
                </a:solidFill>
              </a:rPr>
              <a:t>Joshua </a:t>
            </a:r>
            <a:r>
              <a:rPr lang="en-US" sz="2800" dirty="0">
                <a:solidFill>
                  <a:srgbClr val="000090"/>
                </a:solidFill>
              </a:rPr>
              <a:t>6:</a:t>
            </a:r>
            <a:r>
              <a:rPr lang="en-US" sz="2800" dirty="0" smtClean="0">
                <a:solidFill>
                  <a:srgbClr val="000090"/>
                </a:solidFill>
              </a:rPr>
              <a:t>25 (NIV)</a:t>
            </a:r>
            <a:endParaRPr lang="en-US" sz="2800" dirty="0">
              <a:solidFill>
                <a:srgbClr val="000090"/>
              </a:solidFill>
            </a:endParaRPr>
          </a:p>
          <a:p>
            <a:endParaRPr lang="en-US" sz="3600" dirty="0">
              <a:solidFill>
                <a:srgbClr val="000090"/>
              </a:solidFill>
            </a:endParaRPr>
          </a:p>
        </p:txBody>
      </p:sp>
    </p:spTree>
    <p:extLst>
      <p:ext uri="{BB962C8B-B14F-4D97-AF65-F5344CB8AC3E}">
        <p14:creationId xmlns:p14="http://schemas.microsoft.com/office/powerpoint/2010/main" val="25985996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rizon 02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309096" cy="6858001"/>
          </a:xfrm>
          <a:prstGeom prst="rect">
            <a:avLst/>
          </a:prstGeom>
        </p:spPr>
      </p:pic>
      <p:sp>
        <p:nvSpPr>
          <p:cNvPr id="3" name="Content Placeholder 2"/>
          <p:cNvSpPr>
            <a:spLocks noGrp="1"/>
          </p:cNvSpPr>
          <p:nvPr>
            <p:ph idx="1"/>
          </p:nvPr>
        </p:nvSpPr>
        <p:spPr>
          <a:xfrm>
            <a:off x="457200" y="1244600"/>
            <a:ext cx="6553200" cy="4525963"/>
          </a:xfrm>
        </p:spPr>
        <p:txBody>
          <a:bodyPr>
            <a:normAutofit/>
          </a:bodyPr>
          <a:lstStyle/>
          <a:p>
            <a:pPr marL="0" indent="0" algn="ctr">
              <a:buNone/>
            </a:pPr>
            <a:r>
              <a:rPr lang="en-US" sz="4000" i="1" dirty="0" smtClean="0"/>
              <a:t>By </a:t>
            </a:r>
            <a:r>
              <a:rPr lang="en-US" sz="4000" i="1" dirty="0"/>
              <a:t>faith the prostitute </a:t>
            </a:r>
            <a:r>
              <a:rPr lang="en-US" sz="4000" i="1" dirty="0" err="1"/>
              <a:t>Rahab</a:t>
            </a:r>
            <a:r>
              <a:rPr lang="en-US" sz="4000" i="1" dirty="0"/>
              <a:t>, because she welcomed the spies, was not killed with those who were disobedient.</a:t>
            </a:r>
            <a:r>
              <a:rPr lang="en-US" sz="4000" dirty="0"/>
              <a:t> </a:t>
            </a:r>
            <a:endParaRPr lang="en-US" sz="4000" dirty="0" smtClean="0"/>
          </a:p>
          <a:p>
            <a:pPr marL="0" indent="0" algn="ctr">
              <a:buNone/>
            </a:pPr>
            <a:r>
              <a:rPr lang="en-US" sz="2800" dirty="0" smtClean="0"/>
              <a:t>Hebrews </a:t>
            </a:r>
            <a:r>
              <a:rPr lang="en-US" sz="2800" dirty="0"/>
              <a:t>11:</a:t>
            </a:r>
            <a:r>
              <a:rPr lang="en-US" sz="2800" dirty="0" smtClean="0"/>
              <a:t>31 (NIV)</a:t>
            </a:r>
            <a:endParaRPr lang="en-US" sz="2800" dirty="0"/>
          </a:p>
          <a:p>
            <a:endParaRPr lang="en-US" sz="4000" dirty="0"/>
          </a:p>
        </p:txBody>
      </p:sp>
    </p:spTree>
    <p:extLst>
      <p:ext uri="{BB962C8B-B14F-4D97-AF65-F5344CB8AC3E}">
        <p14:creationId xmlns:p14="http://schemas.microsoft.com/office/powerpoint/2010/main" val="5875747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rizon 03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23" y="0"/>
            <a:ext cx="9342023" cy="6858000"/>
          </a:xfrm>
          <a:prstGeom prst="rect">
            <a:avLst/>
          </a:prstGeom>
        </p:spPr>
      </p:pic>
      <p:sp>
        <p:nvSpPr>
          <p:cNvPr id="3" name="Content Placeholder 2"/>
          <p:cNvSpPr>
            <a:spLocks noGrp="1"/>
          </p:cNvSpPr>
          <p:nvPr>
            <p:ph idx="1"/>
          </p:nvPr>
        </p:nvSpPr>
        <p:spPr>
          <a:xfrm>
            <a:off x="203200" y="1473200"/>
            <a:ext cx="6654800" cy="4525963"/>
          </a:xfrm>
        </p:spPr>
        <p:txBody>
          <a:bodyPr>
            <a:normAutofit/>
          </a:bodyPr>
          <a:lstStyle/>
          <a:p>
            <a:pPr marL="0" indent="0" algn="ctr">
              <a:buNone/>
            </a:pPr>
            <a:r>
              <a:rPr lang="en-US" sz="4400" dirty="0" smtClean="0">
                <a:solidFill>
                  <a:srgbClr val="000090"/>
                </a:solidFill>
              </a:rPr>
              <a:t> “By </a:t>
            </a:r>
            <a:r>
              <a:rPr lang="en-US" sz="4400" dirty="0">
                <a:solidFill>
                  <a:srgbClr val="000090"/>
                </a:solidFill>
              </a:rPr>
              <a:t>faith Noah, when warned about things not yet seen, in holy fear built an ark to save his </a:t>
            </a:r>
            <a:r>
              <a:rPr lang="en-US" sz="4400" dirty="0" smtClean="0">
                <a:solidFill>
                  <a:srgbClr val="000090"/>
                </a:solidFill>
              </a:rPr>
              <a:t>family.” </a:t>
            </a:r>
          </a:p>
          <a:p>
            <a:pPr marL="0" indent="0" algn="ctr">
              <a:buNone/>
            </a:pPr>
            <a:r>
              <a:rPr lang="en-US" dirty="0" smtClean="0">
                <a:solidFill>
                  <a:srgbClr val="000090"/>
                </a:solidFill>
              </a:rPr>
              <a:t>Hebrews 11:7 (NIV)</a:t>
            </a:r>
            <a:endParaRPr lang="en-US" dirty="0">
              <a:solidFill>
                <a:srgbClr val="000090"/>
              </a:solidFill>
            </a:endParaRPr>
          </a:p>
        </p:txBody>
      </p:sp>
    </p:spTree>
    <p:extLst>
      <p:ext uri="{BB962C8B-B14F-4D97-AF65-F5344CB8AC3E}">
        <p14:creationId xmlns:p14="http://schemas.microsoft.com/office/powerpoint/2010/main" val="38013429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rizon 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25" y="0"/>
            <a:ext cx="9507121" cy="6858000"/>
          </a:xfrm>
          <a:prstGeom prst="rect">
            <a:avLst/>
          </a:prstGeom>
        </p:spPr>
      </p:pic>
      <p:sp>
        <p:nvSpPr>
          <p:cNvPr id="3" name="Content Placeholder 2"/>
          <p:cNvSpPr>
            <a:spLocks noGrp="1"/>
          </p:cNvSpPr>
          <p:nvPr>
            <p:ph idx="1"/>
          </p:nvPr>
        </p:nvSpPr>
        <p:spPr>
          <a:xfrm>
            <a:off x="889000" y="2641601"/>
            <a:ext cx="7188200" cy="2108200"/>
          </a:xfrm>
        </p:spPr>
        <p:txBody>
          <a:bodyPr>
            <a:noAutofit/>
          </a:bodyPr>
          <a:lstStyle/>
          <a:p>
            <a:pPr marL="0" indent="0" algn="ctr">
              <a:buNone/>
            </a:pPr>
            <a:r>
              <a:rPr lang="en-US" sz="4400" dirty="0" smtClean="0">
                <a:solidFill>
                  <a:schemeClr val="bg2">
                    <a:lumMod val="25000"/>
                  </a:schemeClr>
                </a:solidFill>
              </a:rPr>
              <a:t>Though </a:t>
            </a:r>
            <a:r>
              <a:rPr lang="en-US" sz="4400" dirty="0">
                <a:solidFill>
                  <a:schemeClr val="bg2">
                    <a:lumMod val="25000"/>
                  </a:schemeClr>
                </a:solidFill>
              </a:rPr>
              <a:t>he slay me, yet will I hope in him</a:t>
            </a:r>
            <a:r>
              <a:rPr lang="en-US" sz="4400" dirty="0" smtClean="0">
                <a:solidFill>
                  <a:schemeClr val="bg2">
                    <a:lumMod val="25000"/>
                  </a:schemeClr>
                </a:solidFill>
              </a:rPr>
              <a:t>;</a:t>
            </a:r>
            <a:r>
              <a:rPr lang="en-US" sz="4400" dirty="0">
                <a:solidFill>
                  <a:schemeClr val="bg2">
                    <a:lumMod val="25000"/>
                  </a:schemeClr>
                </a:solidFill>
              </a:rPr>
              <a:t>  I will </a:t>
            </a:r>
            <a:r>
              <a:rPr lang="en-US" sz="4400" dirty="0" smtClean="0">
                <a:solidFill>
                  <a:schemeClr val="bg2">
                    <a:lumMod val="25000"/>
                  </a:schemeClr>
                </a:solidFill>
              </a:rPr>
              <a:t>surely </a:t>
            </a:r>
            <a:r>
              <a:rPr lang="en-US" sz="4400" dirty="0">
                <a:solidFill>
                  <a:schemeClr val="bg2">
                    <a:lumMod val="25000"/>
                  </a:schemeClr>
                </a:solidFill>
              </a:rPr>
              <a:t>defend my ways to his face</a:t>
            </a:r>
            <a:r>
              <a:rPr lang="en-US" sz="4400" dirty="0" smtClean="0">
                <a:solidFill>
                  <a:schemeClr val="bg2">
                    <a:lumMod val="25000"/>
                  </a:schemeClr>
                </a:solidFill>
              </a:rPr>
              <a:t>. </a:t>
            </a:r>
          </a:p>
          <a:p>
            <a:pPr marL="0" indent="0" algn="ctr">
              <a:buNone/>
            </a:pPr>
            <a:r>
              <a:rPr lang="en-US" dirty="0" smtClean="0">
                <a:solidFill>
                  <a:schemeClr val="bg2">
                    <a:lumMod val="25000"/>
                  </a:schemeClr>
                </a:solidFill>
              </a:rPr>
              <a:t>Job </a:t>
            </a:r>
            <a:r>
              <a:rPr lang="en-US" dirty="0">
                <a:solidFill>
                  <a:schemeClr val="bg2">
                    <a:lumMod val="25000"/>
                  </a:schemeClr>
                </a:solidFill>
              </a:rPr>
              <a:t>13:</a:t>
            </a:r>
            <a:r>
              <a:rPr lang="en-US" dirty="0" smtClean="0">
                <a:solidFill>
                  <a:schemeClr val="bg2">
                    <a:lumMod val="25000"/>
                  </a:schemeClr>
                </a:solidFill>
              </a:rPr>
              <a:t>15 (NIV)</a:t>
            </a:r>
            <a:endParaRPr lang="en-US" dirty="0">
              <a:solidFill>
                <a:schemeClr val="bg2">
                  <a:lumMod val="25000"/>
                </a:schemeClr>
              </a:solidFill>
            </a:endParaRPr>
          </a:p>
          <a:p>
            <a:pPr algn="ctr"/>
            <a:endParaRPr lang="en-US" sz="4400" dirty="0">
              <a:solidFill>
                <a:schemeClr val="bg2">
                  <a:lumMod val="25000"/>
                </a:schemeClr>
              </a:solidFill>
            </a:endParaRPr>
          </a:p>
        </p:txBody>
      </p:sp>
    </p:spTree>
    <p:extLst>
      <p:ext uri="{BB962C8B-B14F-4D97-AF65-F5344CB8AC3E}">
        <p14:creationId xmlns:p14="http://schemas.microsoft.com/office/powerpoint/2010/main" val="3675970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rizon 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57200" y="2413001"/>
            <a:ext cx="8229600" cy="3352800"/>
          </a:xfrm>
        </p:spPr>
        <p:txBody>
          <a:bodyPr>
            <a:normAutofit/>
          </a:bodyPr>
          <a:lstStyle/>
          <a:p>
            <a:pPr marL="0" indent="0" algn="ctr">
              <a:buNone/>
            </a:pPr>
            <a:r>
              <a:rPr lang="en-US" sz="3600" dirty="0">
                <a:solidFill>
                  <a:schemeClr val="tx2"/>
                </a:solidFill>
              </a:rPr>
              <a:t>"Naked I came from my mother's womb, and naked I will depart. The LORD gave and the LORD has taken away; may the name of the LORD be praised</a:t>
            </a:r>
            <a:r>
              <a:rPr lang="en-US" sz="3600" dirty="0" smtClean="0">
                <a:solidFill>
                  <a:schemeClr val="tx2"/>
                </a:solidFill>
              </a:rPr>
              <a:t>.” </a:t>
            </a:r>
          </a:p>
          <a:p>
            <a:pPr marL="0" indent="0" algn="ctr">
              <a:buNone/>
            </a:pPr>
            <a:r>
              <a:rPr lang="en-US" dirty="0" smtClean="0">
                <a:solidFill>
                  <a:schemeClr val="tx2"/>
                </a:solidFill>
              </a:rPr>
              <a:t>Job </a:t>
            </a:r>
            <a:r>
              <a:rPr lang="en-US" dirty="0">
                <a:solidFill>
                  <a:schemeClr val="tx2"/>
                </a:solidFill>
              </a:rPr>
              <a:t>1:</a:t>
            </a:r>
            <a:r>
              <a:rPr lang="en-US" dirty="0" smtClean="0">
                <a:solidFill>
                  <a:schemeClr val="tx2"/>
                </a:solidFill>
              </a:rPr>
              <a:t>21 (NIV)</a:t>
            </a:r>
          </a:p>
        </p:txBody>
      </p:sp>
    </p:spTree>
    <p:extLst>
      <p:ext uri="{BB962C8B-B14F-4D97-AF65-F5344CB8AC3E}">
        <p14:creationId xmlns:p14="http://schemas.microsoft.com/office/powerpoint/2010/main" val="37270228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1263</TotalTime>
  <Words>467</Words>
  <Application>Microsoft Macintosh PowerPoint</Application>
  <PresentationFormat>On-screen Show (4:3)</PresentationFormat>
  <Paragraphs>30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BUILDING  FAITH  through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7th Day Adventist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Arrais</dc:creator>
  <cp:lastModifiedBy>Raquel Arrais</cp:lastModifiedBy>
  <cp:revision>13</cp:revision>
  <dcterms:created xsi:type="dcterms:W3CDTF">2012-11-05T18:30:00Z</dcterms:created>
  <dcterms:modified xsi:type="dcterms:W3CDTF">2012-11-06T15:53:41Z</dcterms:modified>
</cp:coreProperties>
</file>